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5" r:id="rId4"/>
    <p:sldId id="258" r:id="rId5"/>
    <p:sldId id="257" r:id="rId6"/>
    <p:sldId id="263" r:id="rId7"/>
    <p:sldId id="264"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1"/>
    <p:restoredTop sz="94687"/>
  </p:normalViewPr>
  <p:slideViewPr>
    <p:cSldViewPr snapToGrid="0" snapToObjects="1">
      <p:cViewPr varScale="1">
        <p:scale>
          <a:sx n="70" d="100"/>
          <a:sy n="70" d="100"/>
        </p:scale>
        <p:origin x="216"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2F7E-4CC7-994D-80AD-01766A3639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F52C6-A873-954F-801A-D4989968F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2CD5AC-FA93-8F45-A3CB-6BA5CB22FF21}"/>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5" name="Footer Placeholder 4">
            <a:extLst>
              <a:ext uri="{FF2B5EF4-FFF2-40B4-BE49-F238E27FC236}">
                <a16:creationId xmlns:a16="http://schemas.microsoft.com/office/drawing/2014/main" id="{C612D498-782F-3340-A81F-E8BA59365F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6C853C-6EB7-B948-AE48-6C530706ABB3}"/>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3135992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6150-6C22-7843-81A4-1AEDE89F80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3FC84B-4A5D-8C4A-81AA-F599C8F57E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F4297-0390-4C42-A1D7-3D53B069E769}"/>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5" name="Footer Placeholder 4">
            <a:extLst>
              <a:ext uri="{FF2B5EF4-FFF2-40B4-BE49-F238E27FC236}">
                <a16:creationId xmlns:a16="http://schemas.microsoft.com/office/drawing/2014/main" id="{0D549BFC-C3E1-2940-B6F8-11A40FDAAF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B7178D-B123-0F41-B818-DE71BC1816EE}"/>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65214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FE76A-2649-D348-9785-E91CEFB622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319693-8EA5-A548-9C50-D91B7782E7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DB125-A462-8545-AB7B-5174A7AA7907}"/>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5" name="Footer Placeholder 4">
            <a:extLst>
              <a:ext uri="{FF2B5EF4-FFF2-40B4-BE49-F238E27FC236}">
                <a16:creationId xmlns:a16="http://schemas.microsoft.com/office/drawing/2014/main" id="{79E36C4B-23D7-9143-84BD-4C89862605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B9BB83-7834-3A43-9510-6F885612207B}"/>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671360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C1AB-FEEC-D94B-AD09-7BA58A7F6D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72BF7-756F-ED4C-96B1-B2885944BA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82127-206F-4B46-8BCD-A4FA06897E40}"/>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5" name="Footer Placeholder 4">
            <a:extLst>
              <a:ext uri="{FF2B5EF4-FFF2-40B4-BE49-F238E27FC236}">
                <a16:creationId xmlns:a16="http://schemas.microsoft.com/office/drawing/2014/main" id="{A8E700F8-DDFD-C746-BBE4-B3CF770196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4C7BF5-FCE3-E545-B10D-C9D0CCB3935E}"/>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831460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1D41-B961-8242-9898-D4114282F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1B1CB0-13C3-A445-BBB4-16E524708F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CD327BB-DAE4-074D-8E03-9C525D32D824}"/>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5" name="Footer Placeholder 4">
            <a:extLst>
              <a:ext uri="{FF2B5EF4-FFF2-40B4-BE49-F238E27FC236}">
                <a16:creationId xmlns:a16="http://schemas.microsoft.com/office/drawing/2014/main" id="{712841B5-4E17-1846-999E-E0BD3B744F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B4B490-248E-1349-8528-ECCB68876B1F}"/>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285620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40F4-C876-384C-9619-3CF5FC7E1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9416F-EF11-344E-A76A-9CD6219FFB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DB51E-E8C2-7148-862E-CBC02D8D9E1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99DB1E-9209-9D44-BB80-9DC8F14FB7DF}"/>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6" name="Footer Placeholder 5">
            <a:extLst>
              <a:ext uri="{FF2B5EF4-FFF2-40B4-BE49-F238E27FC236}">
                <a16:creationId xmlns:a16="http://schemas.microsoft.com/office/drawing/2014/main" id="{CB702E50-ECC7-7F47-BB1F-3C0BF5F207B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37CCF5-23EF-4A4E-A68B-F4D594E99197}"/>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397142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3F3AE-D9C0-6E42-B295-FE0C477042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31FB92-7038-084D-AE5D-51CDAE88D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9365D30-9FDF-CC45-9884-AFBDCB94789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39A00-FCFF-1A4F-BAA9-93A949345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8B97548-17B5-3847-876C-C46333D513D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EDDAB8-9307-C744-A6C3-FE0A99B0C89B}"/>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8" name="Footer Placeholder 7">
            <a:extLst>
              <a:ext uri="{FF2B5EF4-FFF2-40B4-BE49-F238E27FC236}">
                <a16:creationId xmlns:a16="http://schemas.microsoft.com/office/drawing/2014/main" id="{2F1D14E6-8759-6041-8234-9BF11D67999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9AB4D11-8C51-034C-A7A0-0BFBFB90FFBE}"/>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284425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D305-CA9B-8043-8FEC-A26ABE919B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57F204-47D0-9A4A-BD87-E163CF559A18}"/>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4" name="Footer Placeholder 3">
            <a:extLst>
              <a:ext uri="{FF2B5EF4-FFF2-40B4-BE49-F238E27FC236}">
                <a16:creationId xmlns:a16="http://schemas.microsoft.com/office/drawing/2014/main" id="{43BA7EF1-7C1A-B844-BFCE-0F59CCCD9A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1B657A0-3286-FB49-92F7-839C4EA18A72}"/>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1734206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8C0F5-BDD0-5143-8D09-4B30B7A00878}"/>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3" name="Footer Placeholder 2">
            <a:extLst>
              <a:ext uri="{FF2B5EF4-FFF2-40B4-BE49-F238E27FC236}">
                <a16:creationId xmlns:a16="http://schemas.microsoft.com/office/drawing/2014/main" id="{86D732F6-C55A-FB4D-A708-B632784B264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0582724-1728-4F49-BA71-C6399A1862BA}"/>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1489363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E9CB9-EA1E-2743-BB6D-46A5886D67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C3BC4F-C5E4-A145-A7E3-C7AEF6D1EA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A349E6-D80C-1D4B-A29F-8FB33CB58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C3F6AB-13F7-674C-8DC1-B92406C0D93E}"/>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6" name="Footer Placeholder 5">
            <a:extLst>
              <a:ext uri="{FF2B5EF4-FFF2-40B4-BE49-F238E27FC236}">
                <a16:creationId xmlns:a16="http://schemas.microsoft.com/office/drawing/2014/main" id="{CB395DD4-9691-AB48-9502-42082095177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E26A21-0BAF-E142-997A-BFC912BB9F7D}"/>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328050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0F14-54AD-A745-95AF-3801FB55A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2B176C-2B8A-F84E-B13D-28D23A12AC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6A91FFE-DF27-AE4D-A4EA-696A9180F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92B22BD-4E8B-534E-A82E-32A187212E94}"/>
              </a:ext>
            </a:extLst>
          </p:cNvPr>
          <p:cNvSpPr>
            <a:spLocks noGrp="1"/>
          </p:cNvSpPr>
          <p:nvPr>
            <p:ph type="dt" sz="half" idx="10"/>
          </p:nvPr>
        </p:nvSpPr>
        <p:spPr/>
        <p:txBody>
          <a:bodyPr/>
          <a:lstStyle/>
          <a:p>
            <a:fld id="{84297D83-6C8E-D843-9040-F5B49E605858}" type="datetimeFigureOut">
              <a:rPr lang="en-US" smtClean="0"/>
              <a:t>10/22/18</a:t>
            </a:fld>
            <a:endParaRPr lang="en-US" dirty="0"/>
          </a:p>
        </p:txBody>
      </p:sp>
      <p:sp>
        <p:nvSpPr>
          <p:cNvPr id="6" name="Footer Placeholder 5">
            <a:extLst>
              <a:ext uri="{FF2B5EF4-FFF2-40B4-BE49-F238E27FC236}">
                <a16:creationId xmlns:a16="http://schemas.microsoft.com/office/drawing/2014/main" id="{0E5F8E9A-D209-574D-BD3F-E477DC5273F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670A9F-B867-B74F-A8A7-464A00C8C1C2}"/>
              </a:ext>
            </a:extLst>
          </p:cNvPr>
          <p:cNvSpPr>
            <a:spLocks noGrp="1"/>
          </p:cNvSpPr>
          <p:nvPr>
            <p:ph type="sldNum" sz="quarter" idx="12"/>
          </p:nvPr>
        </p:nvSpPr>
        <p:spPr/>
        <p:txBody>
          <a:bodyPr/>
          <a:lstStyle/>
          <a:p>
            <a:fld id="{8D5DC4C9-17E6-A14D-8FEE-BE7757DF6207}" type="slidenum">
              <a:rPr lang="en-US" smtClean="0"/>
              <a:t>‹#›</a:t>
            </a:fld>
            <a:endParaRPr lang="en-US" dirty="0"/>
          </a:p>
        </p:txBody>
      </p:sp>
    </p:spTree>
    <p:extLst>
      <p:ext uri="{BB962C8B-B14F-4D97-AF65-F5344CB8AC3E}">
        <p14:creationId xmlns:p14="http://schemas.microsoft.com/office/powerpoint/2010/main" val="4259448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677067-9A2C-9442-A0DA-90FED7A61F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BBCD29-0EBE-A646-8708-D86368F50F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94A90-D93A-424D-A13F-DA3AC4F951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97D83-6C8E-D843-9040-F5B49E605858}" type="datetimeFigureOut">
              <a:rPr lang="en-US" smtClean="0"/>
              <a:t>10/22/18</a:t>
            </a:fld>
            <a:endParaRPr lang="en-US" dirty="0"/>
          </a:p>
        </p:txBody>
      </p:sp>
      <p:sp>
        <p:nvSpPr>
          <p:cNvPr id="5" name="Footer Placeholder 4">
            <a:extLst>
              <a:ext uri="{FF2B5EF4-FFF2-40B4-BE49-F238E27FC236}">
                <a16:creationId xmlns:a16="http://schemas.microsoft.com/office/drawing/2014/main" id="{CCBD999C-5241-794D-91A4-1900529203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2C274CE-9298-4F4B-819E-5748D79BFD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5DC4C9-17E6-A14D-8FEE-BE7757DF6207}" type="slidenum">
              <a:rPr lang="en-US" smtClean="0"/>
              <a:t>‹#›</a:t>
            </a:fld>
            <a:endParaRPr lang="en-US" dirty="0"/>
          </a:p>
        </p:txBody>
      </p:sp>
    </p:spTree>
    <p:extLst>
      <p:ext uri="{BB962C8B-B14F-4D97-AF65-F5344CB8AC3E}">
        <p14:creationId xmlns:p14="http://schemas.microsoft.com/office/powerpoint/2010/main" val="3002264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07BC-D770-B54E-871A-4C1235FA3C8F}"/>
              </a:ext>
            </a:extLst>
          </p:cNvPr>
          <p:cNvSpPr>
            <a:spLocks noGrp="1"/>
          </p:cNvSpPr>
          <p:nvPr>
            <p:ph type="ctrTitle"/>
          </p:nvPr>
        </p:nvSpPr>
        <p:spPr/>
        <p:txBody>
          <a:bodyPr>
            <a:normAutofit fontScale="90000"/>
          </a:bodyPr>
          <a:lstStyle/>
          <a:p>
            <a:r>
              <a:rPr lang="en-US" dirty="0"/>
              <a:t>Analyzing destinations by gas price, temperature, or venue type frequency</a:t>
            </a:r>
          </a:p>
        </p:txBody>
      </p:sp>
      <p:sp>
        <p:nvSpPr>
          <p:cNvPr id="4" name="Title 1">
            <a:extLst>
              <a:ext uri="{FF2B5EF4-FFF2-40B4-BE49-F238E27FC236}">
                <a16:creationId xmlns:a16="http://schemas.microsoft.com/office/drawing/2014/main" id="{3398D458-2BF4-334B-AB29-BA5F61B02FC6}"/>
              </a:ext>
            </a:extLst>
          </p:cNvPr>
          <p:cNvSpPr txBox="1">
            <a:spLocks/>
          </p:cNvSpPr>
          <p:nvPr/>
        </p:nvSpPr>
        <p:spPr>
          <a:xfrm>
            <a:off x="1316636" y="3509963"/>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Andrew Samarakone</a:t>
            </a:r>
          </a:p>
          <a:p>
            <a:r>
              <a:rPr lang="en-US" sz="2800" dirty="0"/>
              <a:t>October 22</a:t>
            </a:r>
            <a:r>
              <a:rPr lang="en-US" sz="2800" baseline="30000" dirty="0"/>
              <a:t>nd</a:t>
            </a:r>
            <a:r>
              <a:rPr lang="en-US" sz="2800" dirty="0"/>
              <a:t> 2018</a:t>
            </a:r>
          </a:p>
        </p:txBody>
      </p:sp>
    </p:spTree>
    <p:extLst>
      <p:ext uri="{BB962C8B-B14F-4D97-AF65-F5344CB8AC3E}">
        <p14:creationId xmlns:p14="http://schemas.microsoft.com/office/powerpoint/2010/main" val="348601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0972-0DC9-6743-936D-4405AAF9E157}"/>
              </a:ext>
            </a:extLst>
          </p:cNvPr>
          <p:cNvSpPr>
            <a:spLocks noGrp="1"/>
          </p:cNvSpPr>
          <p:nvPr>
            <p:ph type="title"/>
          </p:nvPr>
        </p:nvSpPr>
        <p:spPr/>
        <p:txBody>
          <a:bodyPr/>
          <a:lstStyle/>
          <a:p>
            <a:pPr algn="ctr"/>
            <a:r>
              <a:rPr lang="en-US" dirty="0"/>
              <a:t>Why?</a:t>
            </a:r>
          </a:p>
        </p:txBody>
      </p:sp>
      <p:sp>
        <p:nvSpPr>
          <p:cNvPr id="3" name="Content Placeholder 2">
            <a:extLst>
              <a:ext uri="{FF2B5EF4-FFF2-40B4-BE49-F238E27FC236}">
                <a16:creationId xmlns:a16="http://schemas.microsoft.com/office/drawing/2014/main" id="{C12F2F8D-5FA6-DC40-9BD2-CA91025BC520}"/>
              </a:ext>
            </a:extLst>
          </p:cNvPr>
          <p:cNvSpPr>
            <a:spLocks noGrp="1"/>
          </p:cNvSpPr>
          <p:nvPr>
            <p:ph idx="1"/>
          </p:nvPr>
        </p:nvSpPr>
        <p:spPr/>
        <p:txBody>
          <a:bodyPr/>
          <a:lstStyle/>
          <a:p>
            <a:r>
              <a:rPr lang="en-US" dirty="0"/>
              <a:t>Try to figure out alternative destinations for a vacation-seeking customer</a:t>
            </a:r>
            <a:br>
              <a:rPr lang="en-US" dirty="0"/>
            </a:br>
            <a:br>
              <a:rPr lang="en-US" dirty="0"/>
            </a:br>
            <a:r>
              <a:rPr lang="en-US" dirty="0"/>
              <a:t>	</a:t>
            </a:r>
          </a:p>
        </p:txBody>
      </p:sp>
      <p:pic>
        <p:nvPicPr>
          <p:cNvPr id="5" name="Picture 4">
            <a:extLst>
              <a:ext uri="{FF2B5EF4-FFF2-40B4-BE49-F238E27FC236}">
                <a16:creationId xmlns:a16="http://schemas.microsoft.com/office/drawing/2014/main" id="{A1D4135D-4C2F-7140-B14A-42BEE90F02CB}"/>
              </a:ext>
            </a:extLst>
          </p:cNvPr>
          <p:cNvPicPr>
            <a:picLocks noChangeAspect="1"/>
          </p:cNvPicPr>
          <p:nvPr/>
        </p:nvPicPr>
        <p:blipFill>
          <a:blip r:embed="rId2"/>
          <a:stretch>
            <a:fillRect/>
          </a:stretch>
        </p:blipFill>
        <p:spPr>
          <a:xfrm>
            <a:off x="2204523" y="3313972"/>
            <a:ext cx="2458917" cy="2997928"/>
          </a:xfrm>
          <a:prstGeom prst="rect">
            <a:avLst/>
          </a:prstGeom>
        </p:spPr>
      </p:pic>
      <p:sp>
        <p:nvSpPr>
          <p:cNvPr id="6" name="TextBox 5">
            <a:extLst>
              <a:ext uri="{FF2B5EF4-FFF2-40B4-BE49-F238E27FC236}">
                <a16:creationId xmlns:a16="http://schemas.microsoft.com/office/drawing/2014/main" id="{F873FAD3-9E94-384A-922C-5DF4ABAA367E}"/>
              </a:ext>
            </a:extLst>
          </p:cNvPr>
          <p:cNvSpPr txBox="1"/>
          <p:nvPr/>
        </p:nvSpPr>
        <p:spPr>
          <a:xfrm>
            <a:off x="1842924" y="2944640"/>
            <a:ext cx="3826356" cy="369332"/>
          </a:xfrm>
          <a:prstGeom prst="rect">
            <a:avLst/>
          </a:prstGeom>
          <a:noFill/>
        </p:spPr>
        <p:txBody>
          <a:bodyPr wrap="square" rtlCol="0">
            <a:spAutoFit/>
          </a:bodyPr>
          <a:lstStyle/>
          <a:p>
            <a:r>
              <a:rPr lang="en-US" dirty="0"/>
              <a:t>Happy vacation-seeking customer</a:t>
            </a:r>
          </a:p>
        </p:txBody>
      </p:sp>
      <p:sp>
        <p:nvSpPr>
          <p:cNvPr id="7" name="Right Arrow 6">
            <a:extLst>
              <a:ext uri="{FF2B5EF4-FFF2-40B4-BE49-F238E27FC236}">
                <a16:creationId xmlns:a16="http://schemas.microsoft.com/office/drawing/2014/main" id="{045005E2-2661-0445-AF73-31787C51804B}"/>
              </a:ext>
            </a:extLst>
          </p:cNvPr>
          <p:cNvSpPr/>
          <p:nvPr/>
        </p:nvSpPr>
        <p:spPr>
          <a:xfrm>
            <a:off x="5120640" y="4279392"/>
            <a:ext cx="1572768" cy="768096"/>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D2289F4F-5139-094D-9AF3-356728CEE145}"/>
              </a:ext>
            </a:extLst>
          </p:cNvPr>
          <p:cNvPicPr>
            <a:picLocks noChangeAspect="1"/>
          </p:cNvPicPr>
          <p:nvPr/>
        </p:nvPicPr>
        <p:blipFill>
          <a:blip r:embed="rId3"/>
          <a:stretch>
            <a:fillRect/>
          </a:stretch>
        </p:blipFill>
        <p:spPr>
          <a:xfrm>
            <a:off x="7150608" y="3473086"/>
            <a:ext cx="3556000" cy="2679700"/>
          </a:xfrm>
          <a:prstGeom prst="rect">
            <a:avLst/>
          </a:prstGeom>
        </p:spPr>
      </p:pic>
      <p:pic>
        <p:nvPicPr>
          <p:cNvPr id="11" name="Picture 10">
            <a:extLst>
              <a:ext uri="{FF2B5EF4-FFF2-40B4-BE49-F238E27FC236}">
                <a16:creationId xmlns:a16="http://schemas.microsoft.com/office/drawing/2014/main" id="{FF83242C-A64B-DC44-93E8-A1A5F7A1FD21}"/>
              </a:ext>
            </a:extLst>
          </p:cNvPr>
          <p:cNvPicPr>
            <a:picLocks noChangeAspect="1"/>
          </p:cNvPicPr>
          <p:nvPr/>
        </p:nvPicPr>
        <p:blipFill>
          <a:blip r:embed="rId4"/>
          <a:stretch>
            <a:fillRect/>
          </a:stretch>
        </p:blipFill>
        <p:spPr>
          <a:xfrm>
            <a:off x="7437588" y="3835256"/>
            <a:ext cx="571032" cy="444136"/>
          </a:xfrm>
          <a:prstGeom prst="rect">
            <a:avLst/>
          </a:prstGeom>
        </p:spPr>
      </p:pic>
      <p:pic>
        <p:nvPicPr>
          <p:cNvPr id="13" name="Picture 12">
            <a:extLst>
              <a:ext uri="{FF2B5EF4-FFF2-40B4-BE49-F238E27FC236}">
                <a16:creationId xmlns:a16="http://schemas.microsoft.com/office/drawing/2014/main" id="{B34B0465-F55B-8743-92D5-DFBA94CED052}"/>
              </a:ext>
            </a:extLst>
          </p:cNvPr>
          <p:cNvPicPr>
            <a:picLocks noChangeAspect="1"/>
          </p:cNvPicPr>
          <p:nvPr/>
        </p:nvPicPr>
        <p:blipFill>
          <a:blip r:embed="rId4"/>
          <a:stretch>
            <a:fillRect/>
          </a:stretch>
        </p:blipFill>
        <p:spPr>
          <a:xfrm>
            <a:off x="9733026" y="3992986"/>
            <a:ext cx="599694" cy="466429"/>
          </a:xfrm>
          <a:prstGeom prst="rect">
            <a:avLst/>
          </a:prstGeom>
        </p:spPr>
      </p:pic>
      <p:sp>
        <p:nvSpPr>
          <p:cNvPr id="14" name="TextBox 13">
            <a:extLst>
              <a:ext uri="{FF2B5EF4-FFF2-40B4-BE49-F238E27FC236}">
                <a16:creationId xmlns:a16="http://schemas.microsoft.com/office/drawing/2014/main" id="{DFF0068D-849A-6A4B-AF59-01FB6661044C}"/>
              </a:ext>
            </a:extLst>
          </p:cNvPr>
          <p:cNvSpPr txBox="1"/>
          <p:nvPr/>
        </p:nvSpPr>
        <p:spPr>
          <a:xfrm>
            <a:off x="8008620" y="3052269"/>
            <a:ext cx="2135632" cy="369332"/>
          </a:xfrm>
          <a:prstGeom prst="rect">
            <a:avLst/>
          </a:prstGeom>
          <a:noFill/>
        </p:spPr>
        <p:txBody>
          <a:bodyPr wrap="square" rtlCol="0">
            <a:spAutoFit/>
          </a:bodyPr>
          <a:lstStyle/>
          <a:p>
            <a:r>
              <a:rPr lang="en-US" dirty="0"/>
              <a:t>Successful business</a:t>
            </a:r>
          </a:p>
        </p:txBody>
      </p:sp>
      <p:pic>
        <p:nvPicPr>
          <p:cNvPr id="16" name="Picture 15">
            <a:extLst>
              <a:ext uri="{FF2B5EF4-FFF2-40B4-BE49-F238E27FC236}">
                <a16:creationId xmlns:a16="http://schemas.microsoft.com/office/drawing/2014/main" id="{0B729425-2767-7949-A899-E5B35971D222}"/>
              </a:ext>
            </a:extLst>
          </p:cNvPr>
          <p:cNvPicPr>
            <a:picLocks noChangeAspect="1"/>
          </p:cNvPicPr>
          <p:nvPr/>
        </p:nvPicPr>
        <p:blipFill>
          <a:blip r:embed="rId5"/>
          <a:stretch>
            <a:fillRect/>
          </a:stretch>
        </p:blipFill>
        <p:spPr>
          <a:xfrm>
            <a:off x="8098155" y="4867125"/>
            <a:ext cx="1660906" cy="1297750"/>
          </a:xfrm>
          <a:prstGeom prst="rect">
            <a:avLst/>
          </a:prstGeom>
        </p:spPr>
      </p:pic>
      <p:sp>
        <p:nvSpPr>
          <p:cNvPr id="17" name="TextBox 16">
            <a:extLst>
              <a:ext uri="{FF2B5EF4-FFF2-40B4-BE49-F238E27FC236}">
                <a16:creationId xmlns:a16="http://schemas.microsoft.com/office/drawing/2014/main" id="{D629C81C-BBF4-B844-ACC4-AA788500ED38}"/>
              </a:ext>
            </a:extLst>
          </p:cNvPr>
          <p:cNvSpPr txBox="1"/>
          <p:nvPr/>
        </p:nvSpPr>
        <p:spPr>
          <a:xfrm>
            <a:off x="9733026" y="6525479"/>
            <a:ext cx="4370832" cy="246221"/>
          </a:xfrm>
          <a:prstGeom prst="rect">
            <a:avLst/>
          </a:prstGeom>
          <a:noFill/>
        </p:spPr>
        <p:txBody>
          <a:bodyPr wrap="square" rtlCol="0">
            <a:spAutoFit/>
          </a:bodyPr>
          <a:lstStyle/>
          <a:p>
            <a:r>
              <a:rPr lang="en-US" sz="1000" dirty="0">
                <a:solidFill>
                  <a:schemeClr val="tx1">
                    <a:lumMod val="50000"/>
                    <a:lumOff val="50000"/>
                  </a:schemeClr>
                </a:solidFill>
              </a:rPr>
              <a:t>Images and image parts from pexels.com</a:t>
            </a:r>
          </a:p>
        </p:txBody>
      </p:sp>
    </p:spTree>
    <p:extLst>
      <p:ext uri="{BB962C8B-B14F-4D97-AF65-F5344CB8AC3E}">
        <p14:creationId xmlns:p14="http://schemas.microsoft.com/office/powerpoint/2010/main" val="353211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4EACA-F5EB-624B-B1AF-CCF4DCCEFCC0}"/>
              </a:ext>
            </a:extLst>
          </p:cNvPr>
          <p:cNvSpPr>
            <a:spLocks noGrp="1"/>
          </p:cNvSpPr>
          <p:nvPr>
            <p:ph type="title"/>
          </p:nvPr>
        </p:nvSpPr>
        <p:spPr/>
        <p:txBody>
          <a:bodyPr/>
          <a:lstStyle/>
          <a:p>
            <a:pPr algn="ctr"/>
            <a:r>
              <a:rPr lang="en-US" dirty="0"/>
              <a:t>Sources of Data</a:t>
            </a:r>
          </a:p>
        </p:txBody>
      </p:sp>
      <p:sp>
        <p:nvSpPr>
          <p:cNvPr id="3" name="Content Placeholder 2">
            <a:extLst>
              <a:ext uri="{FF2B5EF4-FFF2-40B4-BE49-F238E27FC236}">
                <a16:creationId xmlns:a16="http://schemas.microsoft.com/office/drawing/2014/main" id="{0B7B63AF-C3EC-D146-8AB4-9A938F8B73A7}"/>
              </a:ext>
            </a:extLst>
          </p:cNvPr>
          <p:cNvSpPr>
            <a:spLocks noGrp="1"/>
          </p:cNvSpPr>
          <p:nvPr>
            <p:ph idx="1"/>
          </p:nvPr>
        </p:nvSpPr>
        <p:spPr>
          <a:xfrm>
            <a:off x="838200" y="1825624"/>
            <a:ext cx="10515600" cy="4725077"/>
          </a:xfrm>
        </p:spPr>
        <p:txBody>
          <a:bodyPr>
            <a:normAutofit/>
          </a:bodyPr>
          <a:lstStyle/>
          <a:p>
            <a:r>
              <a:rPr lang="en-US" dirty="0"/>
              <a:t>Bureau of Transportation Statistics (BTS)</a:t>
            </a:r>
          </a:p>
          <a:p>
            <a:pPr marL="0" indent="0">
              <a:buNone/>
            </a:pPr>
            <a:endParaRPr lang="en-US" dirty="0"/>
          </a:p>
          <a:p>
            <a:r>
              <a:rPr lang="en-US" dirty="0"/>
              <a:t>Wikipedia</a:t>
            </a:r>
          </a:p>
          <a:p>
            <a:endParaRPr lang="en-US" dirty="0"/>
          </a:p>
          <a:p>
            <a:r>
              <a:rPr lang="en-US" dirty="0"/>
              <a:t>Gas Buddy</a:t>
            </a:r>
          </a:p>
          <a:p>
            <a:endParaRPr lang="en-US" dirty="0"/>
          </a:p>
          <a:p>
            <a:r>
              <a:rPr lang="en-US" dirty="0"/>
              <a:t>Weather Underground</a:t>
            </a:r>
          </a:p>
          <a:p>
            <a:endParaRPr lang="en-US" dirty="0"/>
          </a:p>
          <a:p>
            <a:r>
              <a:rPr lang="en-US" dirty="0"/>
              <a:t>Foursquare</a:t>
            </a:r>
          </a:p>
          <a:p>
            <a:pPr marL="0" indent="0">
              <a:buNone/>
            </a:pPr>
            <a:endParaRPr lang="en-US" dirty="0"/>
          </a:p>
        </p:txBody>
      </p:sp>
      <p:pic>
        <p:nvPicPr>
          <p:cNvPr id="5" name="Picture 4">
            <a:extLst>
              <a:ext uri="{FF2B5EF4-FFF2-40B4-BE49-F238E27FC236}">
                <a16:creationId xmlns:a16="http://schemas.microsoft.com/office/drawing/2014/main" id="{872B55BB-7FED-B84E-804C-5DDD3A96F17B}"/>
              </a:ext>
            </a:extLst>
          </p:cNvPr>
          <p:cNvPicPr>
            <a:picLocks noChangeAspect="1"/>
          </p:cNvPicPr>
          <p:nvPr/>
        </p:nvPicPr>
        <p:blipFill>
          <a:blip r:embed="rId2"/>
          <a:stretch>
            <a:fillRect/>
          </a:stretch>
        </p:blipFill>
        <p:spPr>
          <a:xfrm>
            <a:off x="7492584" y="1807434"/>
            <a:ext cx="3861216" cy="306446"/>
          </a:xfrm>
          <a:prstGeom prst="rect">
            <a:avLst/>
          </a:prstGeom>
        </p:spPr>
      </p:pic>
      <p:pic>
        <p:nvPicPr>
          <p:cNvPr id="7" name="Picture 6">
            <a:extLst>
              <a:ext uri="{FF2B5EF4-FFF2-40B4-BE49-F238E27FC236}">
                <a16:creationId xmlns:a16="http://schemas.microsoft.com/office/drawing/2014/main" id="{E30FACFA-04E3-D946-A4DF-6CE666511A37}"/>
              </a:ext>
            </a:extLst>
          </p:cNvPr>
          <p:cNvPicPr>
            <a:picLocks noChangeAspect="1"/>
          </p:cNvPicPr>
          <p:nvPr/>
        </p:nvPicPr>
        <p:blipFill>
          <a:blip r:embed="rId3"/>
          <a:stretch>
            <a:fillRect/>
          </a:stretch>
        </p:blipFill>
        <p:spPr>
          <a:xfrm>
            <a:off x="7102109" y="2365538"/>
            <a:ext cx="1607175" cy="1210036"/>
          </a:xfrm>
          <a:prstGeom prst="rect">
            <a:avLst/>
          </a:prstGeom>
        </p:spPr>
      </p:pic>
      <p:pic>
        <p:nvPicPr>
          <p:cNvPr id="9" name="Picture 8">
            <a:extLst>
              <a:ext uri="{FF2B5EF4-FFF2-40B4-BE49-F238E27FC236}">
                <a16:creationId xmlns:a16="http://schemas.microsoft.com/office/drawing/2014/main" id="{CB1CCF86-FA9D-6E41-9890-0669A1AD53BE}"/>
              </a:ext>
            </a:extLst>
          </p:cNvPr>
          <p:cNvPicPr>
            <a:picLocks noChangeAspect="1"/>
          </p:cNvPicPr>
          <p:nvPr/>
        </p:nvPicPr>
        <p:blipFill>
          <a:blip r:embed="rId4"/>
          <a:stretch>
            <a:fillRect/>
          </a:stretch>
        </p:blipFill>
        <p:spPr>
          <a:xfrm>
            <a:off x="9341994" y="3173580"/>
            <a:ext cx="1379096" cy="1471036"/>
          </a:xfrm>
          <a:prstGeom prst="rect">
            <a:avLst/>
          </a:prstGeom>
        </p:spPr>
      </p:pic>
      <p:pic>
        <p:nvPicPr>
          <p:cNvPr id="11" name="Picture 10">
            <a:extLst>
              <a:ext uri="{FF2B5EF4-FFF2-40B4-BE49-F238E27FC236}">
                <a16:creationId xmlns:a16="http://schemas.microsoft.com/office/drawing/2014/main" id="{3BAB9E95-5F94-B242-A971-6528EFBA637B}"/>
              </a:ext>
            </a:extLst>
          </p:cNvPr>
          <p:cNvPicPr>
            <a:picLocks noChangeAspect="1"/>
          </p:cNvPicPr>
          <p:nvPr/>
        </p:nvPicPr>
        <p:blipFill>
          <a:blip r:embed="rId5"/>
          <a:stretch>
            <a:fillRect/>
          </a:stretch>
        </p:blipFill>
        <p:spPr>
          <a:xfrm>
            <a:off x="5539434" y="4813513"/>
            <a:ext cx="2374900" cy="635000"/>
          </a:xfrm>
          <a:prstGeom prst="rect">
            <a:avLst/>
          </a:prstGeom>
        </p:spPr>
      </p:pic>
      <p:pic>
        <p:nvPicPr>
          <p:cNvPr id="13" name="Picture 12">
            <a:extLst>
              <a:ext uri="{FF2B5EF4-FFF2-40B4-BE49-F238E27FC236}">
                <a16:creationId xmlns:a16="http://schemas.microsoft.com/office/drawing/2014/main" id="{C865A2E0-096A-684A-A350-AF775F59E1C7}"/>
              </a:ext>
            </a:extLst>
          </p:cNvPr>
          <p:cNvPicPr>
            <a:picLocks noChangeAspect="1"/>
          </p:cNvPicPr>
          <p:nvPr/>
        </p:nvPicPr>
        <p:blipFill>
          <a:blip r:embed="rId6"/>
          <a:stretch>
            <a:fillRect/>
          </a:stretch>
        </p:blipFill>
        <p:spPr>
          <a:xfrm>
            <a:off x="3494734" y="5966501"/>
            <a:ext cx="2044700" cy="584200"/>
          </a:xfrm>
          <a:prstGeom prst="rect">
            <a:avLst/>
          </a:prstGeom>
        </p:spPr>
      </p:pic>
    </p:spTree>
    <p:extLst>
      <p:ext uri="{BB962C8B-B14F-4D97-AF65-F5344CB8AC3E}">
        <p14:creationId xmlns:p14="http://schemas.microsoft.com/office/powerpoint/2010/main" val="163152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1FC00-BC48-6D4F-8B44-072AF11AA9BB}"/>
              </a:ext>
            </a:extLst>
          </p:cNvPr>
          <p:cNvSpPr>
            <a:spLocks noGrp="1"/>
          </p:cNvSpPr>
          <p:nvPr>
            <p:ph type="title"/>
          </p:nvPr>
        </p:nvSpPr>
        <p:spPr/>
        <p:txBody>
          <a:bodyPr/>
          <a:lstStyle/>
          <a:p>
            <a:pPr algn="ctr"/>
            <a:r>
              <a:rPr lang="en-US" dirty="0"/>
              <a:t>Main Methodology</a:t>
            </a:r>
          </a:p>
        </p:txBody>
      </p:sp>
      <p:sp>
        <p:nvSpPr>
          <p:cNvPr id="3" name="Content Placeholder 2">
            <a:extLst>
              <a:ext uri="{FF2B5EF4-FFF2-40B4-BE49-F238E27FC236}">
                <a16:creationId xmlns:a16="http://schemas.microsoft.com/office/drawing/2014/main" id="{FF4217EE-134C-E547-AA97-CB401CA3CB25}"/>
              </a:ext>
            </a:extLst>
          </p:cNvPr>
          <p:cNvSpPr>
            <a:spLocks noGrp="1"/>
          </p:cNvSpPr>
          <p:nvPr>
            <p:ph idx="1"/>
          </p:nvPr>
        </p:nvSpPr>
        <p:spPr>
          <a:xfrm>
            <a:off x="838200" y="1211028"/>
            <a:ext cx="10515600" cy="4351338"/>
          </a:xfrm>
        </p:spPr>
        <p:txBody>
          <a:bodyPr/>
          <a:lstStyle/>
          <a:p>
            <a:pPr marL="0" indent="0">
              <a:buNone/>
            </a:pPr>
            <a:endParaRPr lang="en-US" dirty="0"/>
          </a:p>
          <a:p>
            <a:r>
              <a:rPr lang="en-US" dirty="0"/>
              <a:t>Plots </a:t>
            </a:r>
          </a:p>
          <a:p>
            <a:pPr marL="971550" lvl="1" indent="-514350">
              <a:buFont typeface="+mj-lt"/>
              <a:buAutoNum type="arabicPeriod"/>
            </a:pPr>
            <a:r>
              <a:rPr lang="en-US" sz="2800" dirty="0"/>
              <a:t>Box </a:t>
            </a:r>
          </a:p>
          <a:p>
            <a:pPr marL="971550" lvl="1" indent="-514350">
              <a:buFont typeface="+mj-lt"/>
              <a:buAutoNum type="arabicPeriod"/>
            </a:pPr>
            <a:r>
              <a:rPr lang="en-US" sz="2800" dirty="0"/>
              <a:t>Scatter / Bubble </a:t>
            </a:r>
          </a:p>
          <a:p>
            <a:pPr marL="971550" lvl="1" indent="-514350">
              <a:buFont typeface="+mj-lt"/>
              <a:buAutoNum type="arabicPeriod"/>
            </a:pPr>
            <a:r>
              <a:rPr lang="en-US" sz="2800" dirty="0"/>
              <a:t>Folium map</a:t>
            </a:r>
          </a:p>
          <a:p>
            <a:pPr marL="514350" indent="-514350">
              <a:buFont typeface="+mj-lt"/>
              <a:buAutoNum type="arabicPeriod"/>
            </a:pPr>
            <a:endParaRPr lang="en-US" dirty="0"/>
          </a:p>
          <a:p>
            <a:r>
              <a:rPr lang="en-US" dirty="0"/>
              <a:t>Machine Learning Clustering Algorithms</a:t>
            </a:r>
          </a:p>
          <a:p>
            <a:pPr marL="914400" lvl="1" indent="-457200">
              <a:buFont typeface="+mj-lt"/>
              <a:buAutoNum type="arabicPeriod"/>
            </a:pPr>
            <a:r>
              <a:rPr lang="en-US" sz="2800" dirty="0"/>
              <a:t>K-Means</a:t>
            </a:r>
          </a:p>
          <a:p>
            <a:pPr marL="914400" lvl="1" indent="-457200">
              <a:buFont typeface="+mj-lt"/>
              <a:buAutoNum type="arabicPeriod"/>
            </a:pPr>
            <a:r>
              <a:rPr lang="en-US" sz="2800" dirty="0"/>
              <a:t>DBSCAN</a:t>
            </a:r>
          </a:p>
          <a:p>
            <a:pPr marL="0" indent="0">
              <a:buNone/>
            </a:pPr>
            <a:endParaRPr lang="en-US" dirty="0"/>
          </a:p>
          <a:p>
            <a:endParaRPr lang="en-US" dirty="0"/>
          </a:p>
        </p:txBody>
      </p:sp>
    </p:spTree>
    <p:extLst>
      <p:ext uri="{BB962C8B-B14F-4D97-AF65-F5344CB8AC3E}">
        <p14:creationId xmlns:p14="http://schemas.microsoft.com/office/powerpoint/2010/main" val="198439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822F-3584-FE4A-BFE0-F66EB6DF708C}"/>
              </a:ext>
            </a:extLst>
          </p:cNvPr>
          <p:cNvSpPr>
            <a:spLocks noGrp="1"/>
          </p:cNvSpPr>
          <p:nvPr>
            <p:ph type="title"/>
          </p:nvPr>
        </p:nvSpPr>
        <p:spPr>
          <a:xfrm>
            <a:off x="919839" y="455015"/>
            <a:ext cx="10515600" cy="1325563"/>
          </a:xfrm>
        </p:spPr>
        <p:txBody>
          <a:bodyPr/>
          <a:lstStyle/>
          <a:p>
            <a:pPr algn="ctr"/>
            <a:r>
              <a:rPr lang="en-US" dirty="0"/>
              <a:t>Results/Discussion</a:t>
            </a:r>
          </a:p>
        </p:txBody>
      </p:sp>
      <p:pic>
        <p:nvPicPr>
          <p:cNvPr id="11" name="Picture 10">
            <a:extLst>
              <a:ext uri="{FF2B5EF4-FFF2-40B4-BE49-F238E27FC236}">
                <a16:creationId xmlns:a16="http://schemas.microsoft.com/office/drawing/2014/main" id="{019D90DE-A194-0D4E-BDC5-D83813418F39}"/>
              </a:ext>
            </a:extLst>
          </p:cNvPr>
          <p:cNvPicPr>
            <a:picLocks noChangeAspect="1"/>
          </p:cNvPicPr>
          <p:nvPr/>
        </p:nvPicPr>
        <p:blipFill>
          <a:blip r:embed="rId2"/>
          <a:stretch>
            <a:fillRect/>
          </a:stretch>
        </p:blipFill>
        <p:spPr>
          <a:xfrm>
            <a:off x="2483558" y="3777499"/>
            <a:ext cx="2542915" cy="2091128"/>
          </a:xfrm>
          <a:prstGeom prst="rect">
            <a:avLst/>
          </a:prstGeom>
        </p:spPr>
      </p:pic>
      <p:pic>
        <p:nvPicPr>
          <p:cNvPr id="13" name="Picture 12">
            <a:extLst>
              <a:ext uri="{FF2B5EF4-FFF2-40B4-BE49-F238E27FC236}">
                <a16:creationId xmlns:a16="http://schemas.microsoft.com/office/drawing/2014/main" id="{BFD2D4E1-E6F2-5545-B8FB-326A9454819D}"/>
              </a:ext>
            </a:extLst>
          </p:cNvPr>
          <p:cNvPicPr>
            <a:picLocks noChangeAspect="1"/>
          </p:cNvPicPr>
          <p:nvPr/>
        </p:nvPicPr>
        <p:blipFill>
          <a:blip r:embed="rId3"/>
          <a:stretch>
            <a:fillRect/>
          </a:stretch>
        </p:blipFill>
        <p:spPr>
          <a:xfrm>
            <a:off x="2415477" y="1510109"/>
            <a:ext cx="2572687" cy="2060709"/>
          </a:xfrm>
          <a:prstGeom prst="rect">
            <a:avLst/>
          </a:prstGeom>
        </p:spPr>
      </p:pic>
      <p:pic>
        <p:nvPicPr>
          <p:cNvPr id="15" name="Picture 14">
            <a:extLst>
              <a:ext uri="{FF2B5EF4-FFF2-40B4-BE49-F238E27FC236}">
                <a16:creationId xmlns:a16="http://schemas.microsoft.com/office/drawing/2014/main" id="{36537A5A-CB29-7449-8636-973EE92D760A}"/>
              </a:ext>
            </a:extLst>
          </p:cNvPr>
          <p:cNvPicPr>
            <a:picLocks noChangeAspect="1"/>
          </p:cNvPicPr>
          <p:nvPr/>
        </p:nvPicPr>
        <p:blipFill>
          <a:blip r:embed="rId4"/>
          <a:stretch>
            <a:fillRect/>
          </a:stretch>
        </p:blipFill>
        <p:spPr>
          <a:xfrm>
            <a:off x="-30938" y="3777499"/>
            <a:ext cx="2514496" cy="2082027"/>
          </a:xfrm>
          <a:prstGeom prst="rect">
            <a:avLst/>
          </a:prstGeom>
        </p:spPr>
      </p:pic>
      <p:pic>
        <p:nvPicPr>
          <p:cNvPr id="17" name="Picture 16">
            <a:extLst>
              <a:ext uri="{FF2B5EF4-FFF2-40B4-BE49-F238E27FC236}">
                <a16:creationId xmlns:a16="http://schemas.microsoft.com/office/drawing/2014/main" id="{1562B9B1-75F2-A245-9EE9-9ACBC59A97FD}"/>
              </a:ext>
            </a:extLst>
          </p:cNvPr>
          <p:cNvPicPr>
            <a:picLocks noChangeAspect="1"/>
          </p:cNvPicPr>
          <p:nvPr/>
        </p:nvPicPr>
        <p:blipFill>
          <a:blip r:embed="rId5"/>
          <a:stretch>
            <a:fillRect/>
          </a:stretch>
        </p:blipFill>
        <p:spPr>
          <a:xfrm>
            <a:off x="93414" y="1557112"/>
            <a:ext cx="2514496" cy="2048394"/>
          </a:xfrm>
          <a:prstGeom prst="rect">
            <a:avLst/>
          </a:prstGeom>
        </p:spPr>
      </p:pic>
      <p:sp>
        <p:nvSpPr>
          <p:cNvPr id="18" name="TextBox 17">
            <a:extLst>
              <a:ext uri="{FF2B5EF4-FFF2-40B4-BE49-F238E27FC236}">
                <a16:creationId xmlns:a16="http://schemas.microsoft.com/office/drawing/2014/main" id="{A8E3F0BD-1E12-EC42-B7D8-98DF58E4482A}"/>
              </a:ext>
            </a:extLst>
          </p:cNvPr>
          <p:cNvSpPr txBox="1"/>
          <p:nvPr/>
        </p:nvSpPr>
        <p:spPr>
          <a:xfrm>
            <a:off x="1041931" y="1200453"/>
            <a:ext cx="1920667" cy="369332"/>
          </a:xfrm>
          <a:prstGeom prst="rect">
            <a:avLst/>
          </a:prstGeom>
          <a:noFill/>
        </p:spPr>
        <p:txBody>
          <a:bodyPr wrap="square" rtlCol="0">
            <a:spAutoFit/>
          </a:bodyPr>
          <a:lstStyle/>
          <a:p>
            <a:r>
              <a:rPr lang="en-US" dirty="0"/>
              <a:t>Regular</a:t>
            </a:r>
          </a:p>
        </p:txBody>
      </p:sp>
      <p:sp>
        <p:nvSpPr>
          <p:cNvPr id="19" name="TextBox 18">
            <a:extLst>
              <a:ext uri="{FF2B5EF4-FFF2-40B4-BE49-F238E27FC236}">
                <a16:creationId xmlns:a16="http://schemas.microsoft.com/office/drawing/2014/main" id="{4E69A2DF-C068-CF49-9C8E-95B8439746E6}"/>
              </a:ext>
            </a:extLst>
          </p:cNvPr>
          <p:cNvSpPr txBox="1"/>
          <p:nvPr/>
        </p:nvSpPr>
        <p:spPr>
          <a:xfrm>
            <a:off x="774482" y="3456310"/>
            <a:ext cx="1920667" cy="369332"/>
          </a:xfrm>
          <a:prstGeom prst="rect">
            <a:avLst/>
          </a:prstGeom>
          <a:noFill/>
        </p:spPr>
        <p:txBody>
          <a:bodyPr wrap="square" rtlCol="0">
            <a:spAutoFit/>
          </a:bodyPr>
          <a:lstStyle/>
          <a:p>
            <a:r>
              <a:rPr lang="en-US" dirty="0"/>
              <a:t>Midgrade</a:t>
            </a:r>
          </a:p>
        </p:txBody>
      </p:sp>
      <p:sp>
        <p:nvSpPr>
          <p:cNvPr id="20" name="TextBox 19">
            <a:extLst>
              <a:ext uri="{FF2B5EF4-FFF2-40B4-BE49-F238E27FC236}">
                <a16:creationId xmlns:a16="http://schemas.microsoft.com/office/drawing/2014/main" id="{7F75BF98-0AD6-AE41-A7F6-61FAE717A4B9}"/>
              </a:ext>
            </a:extLst>
          </p:cNvPr>
          <p:cNvSpPr txBox="1"/>
          <p:nvPr/>
        </p:nvSpPr>
        <p:spPr>
          <a:xfrm>
            <a:off x="3346305" y="1243924"/>
            <a:ext cx="1920667" cy="369332"/>
          </a:xfrm>
          <a:prstGeom prst="rect">
            <a:avLst/>
          </a:prstGeom>
          <a:noFill/>
        </p:spPr>
        <p:txBody>
          <a:bodyPr wrap="square" rtlCol="0">
            <a:spAutoFit/>
          </a:bodyPr>
          <a:lstStyle/>
          <a:p>
            <a:r>
              <a:rPr lang="en-US" dirty="0"/>
              <a:t>Premium</a:t>
            </a:r>
          </a:p>
        </p:txBody>
      </p:sp>
      <p:sp>
        <p:nvSpPr>
          <p:cNvPr id="21" name="TextBox 20">
            <a:extLst>
              <a:ext uri="{FF2B5EF4-FFF2-40B4-BE49-F238E27FC236}">
                <a16:creationId xmlns:a16="http://schemas.microsoft.com/office/drawing/2014/main" id="{142B10F7-468C-6D48-AE4F-E1A6DC43DB75}"/>
              </a:ext>
            </a:extLst>
          </p:cNvPr>
          <p:cNvSpPr txBox="1"/>
          <p:nvPr/>
        </p:nvSpPr>
        <p:spPr>
          <a:xfrm>
            <a:off x="3489769" y="3460968"/>
            <a:ext cx="1920667" cy="369332"/>
          </a:xfrm>
          <a:prstGeom prst="rect">
            <a:avLst/>
          </a:prstGeom>
          <a:noFill/>
        </p:spPr>
        <p:txBody>
          <a:bodyPr wrap="square" rtlCol="0">
            <a:spAutoFit/>
          </a:bodyPr>
          <a:lstStyle/>
          <a:p>
            <a:r>
              <a:rPr lang="en-US" dirty="0"/>
              <a:t>Diesel</a:t>
            </a:r>
          </a:p>
        </p:txBody>
      </p:sp>
      <p:pic>
        <p:nvPicPr>
          <p:cNvPr id="25" name="Picture 24">
            <a:extLst>
              <a:ext uri="{FF2B5EF4-FFF2-40B4-BE49-F238E27FC236}">
                <a16:creationId xmlns:a16="http://schemas.microsoft.com/office/drawing/2014/main" id="{749ABE57-02A2-4246-A5DE-0C137A33C1FF}"/>
              </a:ext>
            </a:extLst>
          </p:cNvPr>
          <p:cNvPicPr>
            <a:picLocks noChangeAspect="1"/>
          </p:cNvPicPr>
          <p:nvPr/>
        </p:nvPicPr>
        <p:blipFill>
          <a:blip r:embed="rId6"/>
          <a:stretch>
            <a:fillRect/>
          </a:stretch>
        </p:blipFill>
        <p:spPr>
          <a:xfrm>
            <a:off x="5208568" y="3908979"/>
            <a:ext cx="3288741" cy="1831113"/>
          </a:xfrm>
          <a:prstGeom prst="rect">
            <a:avLst/>
          </a:prstGeom>
        </p:spPr>
      </p:pic>
      <p:pic>
        <p:nvPicPr>
          <p:cNvPr id="27" name="Picture 26">
            <a:extLst>
              <a:ext uri="{FF2B5EF4-FFF2-40B4-BE49-F238E27FC236}">
                <a16:creationId xmlns:a16="http://schemas.microsoft.com/office/drawing/2014/main" id="{804389AD-6E64-4B44-9152-8CA0FC257C92}"/>
              </a:ext>
            </a:extLst>
          </p:cNvPr>
          <p:cNvPicPr>
            <a:picLocks noChangeAspect="1"/>
          </p:cNvPicPr>
          <p:nvPr/>
        </p:nvPicPr>
        <p:blipFill>
          <a:blip r:embed="rId7"/>
          <a:stretch>
            <a:fillRect/>
          </a:stretch>
        </p:blipFill>
        <p:spPr>
          <a:xfrm>
            <a:off x="4946612" y="1590093"/>
            <a:ext cx="3556559" cy="2362192"/>
          </a:xfrm>
          <a:prstGeom prst="rect">
            <a:avLst/>
          </a:prstGeom>
        </p:spPr>
      </p:pic>
      <p:pic>
        <p:nvPicPr>
          <p:cNvPr id="29" name="Picture 28">
            <a:extLst>
              <a:ext uri="{FF2B5EF4-FFF2-40B4-BE49-F238E27FC236}">
                <a16:creationId xmlns:a16="http://schemas.microsoft.com/office/drawing/2014/main" id="{486BECE0-D524-0049-9327-6A5B7ACBEEBB}"/>
              </a:ext>
            </a:extLst>
          </p:cNvPr>
          <p:cNvPicPr>
            <a:picLocks noChangeAspect="1"/>
          </p:cNvPicPr>
          <p:nvPr/>
        </p:nvPicPr>
        <p:blipFill>
          <a:blip r:embed="rId8"/>
          <a:stretch>
            <a:fillRect/>
          </a:stretch>
        </p:blipFill>
        <p:spPr>
          <a:xfrm>
            <a:off x="8630418" y="1686485"/>
            <a:ext cx="3546514" cy="2138534"/>
          </a:xfrm>
          <a:prstGeom prst="rect">
            <a:avLst/>
          </a:prstGeom>
        </p:spPr>
      </p:pic>
      <p:pic>
        <p:nvPicPr>
          <p:cNvPr id="31" name="Picture 30">
            <a:extLst>
              <a:ext uri="{FF2B5EF4-FFF2-40B4-BE49-F238E27FC236}">
                <a16:creationId xmlns:a16="http://schemas.microsoft.com/office/drawing/2014/main" id="{97FBD878-9E6B-454C-8404-FFBAF3F493CC}"/>
              </a:ext>
            </a:extLst>
          </p:cNvPr>
          <p:cNvPicPr>
            <a:picLocks noChangeAspect="1"/>
          </p:cNvPicPr>
          <p:nvPr/>
        </p:nvPicPr>
        <p:blipFill>
          <a:blip r:embed="rId9"/>
          <a:stretch>
            <a:fillRect/>
          </a:stretch>
        </p:blipFill>
        <p:spPr>
          <a:xfrm>
            <a:off x="8630418" y="4322260"/>
            <a:ext cx="3533190" cy="1501945"/>
          </a:xfrm>
          <a:prstGeom prst="rect">
            <a:avLst/>
          </a:prstGeom>
        </p:spPr>
      </p:pic>
      <p:sp>
        <p:nvSpPr>
          <p:cNvPr id="32" name="TextBox 31">
            <a:extLst>
              <a:ext uri="{FF2B5EF4-FFF2-40B4-BE49-F238E27FC236}">
                <a16:creationId xmlns:a16="http://schemas.microsoft.com/office/drawing/2014/main" id="{49E2F114-07C8-814D-BF0A-6D30E119495C}"/>
              </a:ext>
            </a:extLst>
          </p:cNvPr>
          <p:cNvSpPr txBox="1"/>
          <p:nvPr/>
        </p:nvSpPr>
        <p:spPr>
          <a:xfrm>
            <a:off x="5087183" y="1253199"/>
            <a:ext cx="2220615" cy="369332"/>
          </a:xfrm>
          <a:prstGeom prst="rect">
            <a:avLst/>
          </a:prstGeom>
          <a:noFill/>
        </p:spPr>
        <p:txBody>
          <a:bodyPr wrap="square" rtlCol="0">
            <a:spAutoFit/>
          </a:bodyPr>
          <a:lstStyle/>
          <a:p>
            <a:r>
              <a:rPr lang="en-US" dirty="0"/>
              <a:t>Gas Price Estimates</a:t>
            </a:r>
          </a:p>
        </p:txBody>
      </p:sp>
      <p:sp>
        <p:nvSpPr>
          <p:cNvPr id="34" name="Rectangle 33">
            <a:extLst>
              <a:ext uri="{FF2B5EF4-FFF2-40B4-BE49-F238E27FC236}">
                <a16:creationId xmlns:a16="http://schemas.microsoft.com/office/drawing/2014/main" id="{3F1235D0-9672-EA45-AB8F-C90624F83658}"/>
              </a:ext>
            </a:extLst>
          </p:cNvPr>
          <p:cNvSpPr/>
          <p:nvPr/>
        </p:nvSpPr>
        <p:spPr>
          <a:xfrm>
            <a:off x="9455457" y="1253199"/>
            <a:ext cx="1628972" cy="369332"/>
          </a:xfrm>
          <a:prstGeom prst="rect">
            <a:avLst/>
          </a:prstGeom>
        </p:spPr>
        <p:txBody>
          <a:bodyPr wrap="none">
            <a:spAutoFit/>
          </a:bodyPr>
          <a:lstStyle/>
          <a:p>
            <a:r>
              <a:rPr lang="en-US" dirty="0"/>
              <a:t>K Means (k = 4)</a:t>
            </a:r>
          </a:p>
        </p:txBody>
      </p:sp>
      <p:sp>
        <p:nvSpPr>
          <p:cNvPr id="35" name="TextBox 34">
            <a:extLst>
              <a:ext uri="{FF2B5EF4-FFF2-40B4-BE49-F238E27FC236}">
                <a16:creationId xmlns:a16="http://schemas.microsoft.com/office/drawing/2014/main" id="{C94CEB73-2BA0-D24D-8BAE-F9C1379B47BE}"/>
              </a:ext>
            </a:extLst>
          </p:cNvPr>
          <p:cNvSpPr txBox="1"/>
          <p:nvPr/>
        </p:nvSpPr>
        <p:spPr>
          <a:xfrm>
            <a:off x="8513247" y="3864011"/>
            <a:ext cx="3780857" cy="369332"/>
          </a:xfrm>
          <a:prstGeom prst="rect">
            <a:avLst/>
          </a:prstGeom>
          <a:noFill/>
        </p:spPr>
        <p:txBody>
          <a:bodyPr wrap="square" rtlCol="0">
            <a:spAutoFit/>
          </a:bodyPr>
          <a:lstStyle/>
          <a:p>
            <a:r>
              <a:rPr lang="en-US" dirty="0"/>
              <a:t>DBSCAN (eps = 0.29, min_samples = 2)</a:t>
            </a:r>
          </a:p>
        </p:txBody>
      </p:sp>
      <p:cxnSp>
        <p:nvCxnSpPr>
          <p:cNvPr id="42" name="Straight Arrow Connector 41">
            <a:extLst>
              <a:ext uri="{FF2B5EF4-FFF2-40B4-BE49-F238E27FC236}">
                <a16:creationId xmlns:a16="http://schemas.microsoft.com/office/drawing/2014/main" id="{47A7249D-DD18-E74E-B9C1-94AC01719736}"/>
              </a:ext>
            </a:extLst>
          </p:cNvPr>
          <p:cNvCxnSpPr>
            <a:cxnSpLocks/>
          </p:cNvCxnSpPr>
          <p:nvPr/>
        </p:nvCxnSpPr>
        <p:spPr>
          <a:xfrm flipV="1">
            <a:off x="8941332" y="5571732"/>
            <a:ext cx="1553783" cy="33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A66DBCA-6958-2B4D-8459-178D5C57086E}"/>
              </a:ext>
            </a:extLst>
          </p:cNvPr>
          <p:cNvSpPr/>
          <p:nvPr/>
        </p:nvSpPr>
        <p:spPr>
          <a:xfrm>
            <a:off x="8717059" y="5862209"/>
            <a:ext cx="3373231" cy="646331"/>
          </a:xfrm>
          <a:prstGeom prst="rect">
            <a:avLst/>
          </a:prstGeom>
        </p:spPr>
        <p:txBody>
          <a:bodyPr wrap="none">
            <a:spAutoFit/>
          </a:bodyPr>
          <a:lstStyle/>
          <a:p>
            <a:r>
              <a:rPr lang="en-US" dirty="0"/>
              <a:t>Most of the red dots are outliers</a:t>
            </a:r>
          </a:p>
          <a:p>
            <a:r>
              <a:rPr lang="en-US" dirty="0"/>
              <a:t>Exceptions: Philadelphia &amp; Boston</a:t>
            </a:r>
          </a:p>
        </p:txBody>
      </p:sp>
      <p:sp>
        <p:nvSpPr>
          <p:cNvPr id="46" name="Rectangle 45">
            <a:extLst>
              <a:ext uri="{FF2B5EF4-FFF2-40B4-BE49-F238E27FC236}">
                <a16:creationId xmlns:a16="http://schemas.microsoft.com/office/drawing/2014/main" id="{B1A3286B-0EB2-2D46-ACDA-86CE0B8954A1}"/>
              </a:ext>
            </a:extLst>
          </p:cNvPr>
          <p:cNvSpPr/>
          <p:nvPr/>
        </p:nvSpPr>
        <p:spPr>
          <a:xfrm>
            <a:off x="101490" y="5851483"/>
            <a:ext cx="6096000" cy="1415772"/>
          </a:xfrm>
          <a:prstGeom prst="rect">
            <a:avLst/>
          </a:prstGeom>
        </p:spPr>
        <p:txBody>
          <a:bodyPr>
            <a:spAutoFit/>
          </a:bodyPr>
          <a:lstStyle/>
          <a:p>
            <a:r>
              <a:rPr lang="en-US" sz="1400" dirty="0"/>
              <a:t>Phoenix, and Denver seem to have similar gas prices</a:t>
            </a:r>
          </a:p>
          <a:p>
            <a:r>
              <a:rPr lang="en-US" sz="1400" dirty="0"/>
              <a:t>Boston and Philadelphia seem to have similar gas prices</a:t>
            </a:r>
          </a:p>
          <a:p>
            <a:r>
              <a:rPr lang="en-US" sz="1400" dirty="0"/>
              <a:t>Baltimore, Atlanta, Tampa, Minneapolis, and Orlando </a:t>
            </a:r>
          </a:p>
          <a:p>
            <a:r>
              <a:rPr lang="en-US" sz="1400" dirty="0"/>
              <a:t>seem to have similar gas prices</a:t>
            </a:r>
          </a:p>
          <a:p>
            <a:endParaRPr lang="en-US" sz="1200" dirty="0"/>
          </a:p>
          <a:p>
            <a:endParaRPr lang="en-US" dirty="0"/>
          </a:p>
        </p:txBody>
      </p:sp>
      <p:cxnSp>
        <p:nvCxnSpPr>
          <p:cNvPr id="47" name="Straight Arrow Connector 46">
            <a:extLst>
              <a:ext uri="{FF2B5EF4-FFF2-40B4-BE49-F238E27FC236}">
                <a16:creationId xmlns:a16="http://schemas.microsoft.com/office/drawing/2014/main" id="{D0CE1D04-CEFE-D547-83E0-BB5E5C61BA00}"/>
              </a:ext>
            </a:extLst>
          </p:cNvPr>
          <p:cNvCxnSpPr/>
          <p:nvPr/>
        </p:nvCxnSpPr>
        <p:spPr>
          <a:xfrm flipV="1">
            <a:off x="4306638" y="6185158"/>
            <a:ext cx="5721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9A6283A-6E52-DC4A-8DB4-A92861DA57A7}"/>
              </a:ext>
            </a:extLst>
          </p:cNvPr>
          <p:cNvSpPr/>
          <p:nvPr/>
        </p:nvSpPr>
        <p:spPr>
          <a:xfrm>
            <a:off x="5046821" y="5733907"/>
            <a:ext cx="3356140" cy="1077218"/>
          </a:xfrm>
          <a:prstGeom prst="rect">
            <a:avLst/>
          </a:prstGeom>
          <a:solidFill>
            <a:schemeClr val="accent4">
              <a:lumMod val="20000"/>
              <a:lumOff val="80000"/>
            </a:schemeClr>
          </a:solidFill>
        </p:spPr>
        <p:txBody>
          <a:bodyPr wrap="square">
            <a:spAutoFit/>
          </a:bodyPr>
          <a:lstStyle/>
          <a:p>
            <a:r>
              <a:rPr lang="en-US" sz="1600" b="1" dirty="0"/>
              <a:t>Example of a recommendation:</a:t>
            </a:r>
          </a:p>
          <a:p>
            <a:r>
              <a:rPr lang="en-US" sz="1600" dirty="0"/>
              <a:t>If someone wants to visit a place with similar gas prices to Minneapolis, suggest Orlando</a:t>
            </a:r>
          </a:p>
        </p:txBody>
      </p:sp>
    </p:spTree>
    <p:extLst>
      <p:ext uri="{BB962C8B-B14F-4D97-AF65-F5344CB8AC3E}">
        <p14:creationId xmlns:p14="http://schemas.microsoft.com/office/powerpoint/2010/main" val="132098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822F-3584-FE4A-BFE0-F66EB6DF708C}"/>
              </a:ext>
            </a:extLst>
          </p:cNvPr>
          <p:cNvSpPr>
            <a:spLocks noGrp="1"/>
          </p:cNvSpPr>
          <p:nvPr>
            <p:ph type="title"/>
          </p:nvPr>
        </p:nvSpPr>
        <p:spPr>
          <a:xfrm>
            <a:off x="943019" y="-201005"/>
            <a:ext cx="10515600" cy="1325563"/>
          </a:xfrm>
        </p:spPr>
        <p:txBody>
          <a:bodyPr/>
          <a:lstStyle/>
          <a:p>
            <a:pPr algn="ctr"/>
            <a:r>
              <a:rPr lang="en-US" dirty="0"/>
              <a:t>Results/Discussion (cont.)</a:t>
            </a:r>
          </a:p>
        </p:txBody>
      </p:sp>
      <p:pic>
        <p:nvPicPr>
          <p:cNvPr id="4" name="Picture 3">
            <a:extLst>
              <a:ext uri="{FF2B5EF4-FFF2-40B4-BE49-F238E27FC236}">
                <a16:creationId xmlns:a16="http://schemas.microsoft.com/office/drawing/2014/main" id="{9E297480-28CF-9E45-9C6D-61EB0DAF0F7E}"/>
              </a:ext>
            </a:extLst>
          </p:cNvPr>
          <p:cNvPicPr>
            <a:picLocks noChangeAspect="1"/>
          </p:cNvPicPr>
          <p:nvPr/>
        </p:nvPicPr>
        <p:blipFill>
          <a:blip r:embed="rId2"/>
          <a:stretch>
            <a:fillRect/>
          </a:stretch>
        </p:blipFill>
        <p:spPr>
          <a:xfrm>
            <a:off x="3851701" y="1190614"/>
            <a:ext cx="4020500" cy="3405968"/>
          </a:xfrm>
          <a:prstGeom prst="rect">
            <a:avLst/>
          </a:prstGeom>
        </p:spPr>
      </p:pic>
      <p:pic>
        <p:nvPicPr>
          <p:cNvPr id="6" name="Picture 5">
            <a:extLst>
              <a:ext uri="{FF2B5EF4-FFF2-40B4-BE49-F238E27FC236}">
                <a16:creationId xmlns:a16="http://schemas.microsoft.com/office/drawing/2014/main" id="{F50F06D0-48BD-CD44-9F90-E582491AFECD}"/>
              </a:ext>
            </a:extLst>
          </p:cNvPr>
          <p:cNvPicPr>
            <a:picLocks noChangeAspect="1"/>
          </p:cNvPicPr>
          <p:nvPr/>
        </p:nvPicPr>
        <p:blipFill>
          <a:blip r:embed="rId3"/>
          <a:stretch>
            <a:fillRect/>
          </a:stretch>
        </p:blipFill>
        <p:spPr>
          <a:xfrm>
            <a:off x="370103" y="608223"/>
            <a:ext cx="3272439" cy="2223124"/>
          </a:xfrm>
          <a:prstGeom prst="rect">
            <a:avLst/>
          </a:prstGeom>
        </p:spPr>
      </p:pic>
      <p:pic>
        <p:nvPicPr>
          <p:cNvPr id="10" name="Picture 9">
            <a:extLst>
              <a:ext uri="{FF2B5EF4-FFF2-40B4-BE49-F238E27FC236}">
                <a16:creationId xmlns:a16="http://schemas.microsoft.com/office/drawing/2014/main" id="{C60D7890-F2AE-674A-9524-22701541535B}"/>
              </a:ext>
            </a:extLst>
          </p:cNvPr>
          <p:cNvPicPr>
            <a:picLocks noChangeAspect="1"/>
          </p:cNvPicPr>
          <p:nvPr/>
        </p:nvPicPr>
        <p:blipFill>
          <a:blip r:embed="rId4"/>
          <a:stretch>
            <a:fillRect/>
          </a:stretch>
        </p:blipFill>
        <p:spPr>
          <a:xfrm>
            <a:off x="356352" y="2893598"/>
            <a:ext cx="3272439" cy="2742221"/>
          </a:xfrm>
          <a:prstGeom prst="rect">
            <a:avLst/>
          </a:prstGeom>
        </p:spPr>
      </p:pic>
      <p:sp>
        <p:nvSpPr>
          <p:cNvPr id="11" name="TextBox 10">
            <a:extLst>
              <a:ext uri="{FF2B5EF4-FFF2-40B4-BE49-F238E27FC236}">
                <a16:creationId xmlns:a16="http://schemas.microsoft.com/office/drawing/2014/main" id="{1EF47845-293E-7F40-B930-7DBA2D6B44D7}"/>
              </a:ext>
            </a:extLst>
          </p:cNvPr>
          <p:cNvSpPr txBox="1"/>
          <p:nvPr/>
        </p:nvSpPr>
        <p:spPr>
          <a:xfrm>
            <a:off x="4110638" y="695057"/>
            <a:ext cx="4693993" cy="369332"/>
          </a:xfrm>
          <a:prstGeom prst="rect">
            <a:avLst/>
          </a:prstGeom>
          <a:noFill/>
        </p:spPr>
        <p:txBody>
          <a:bodyPr wrap="square" rtlCol="0">
            <a:spAutoFit/>
          </a:bodyPr>
          <a:lstStyle/>
          <a:p>
            <a:r>
              <a:rPr lang="en-US" dirty="0"/>
              <a:t>Min/Max Temperature Estimates  for Yesterday</a:t>
            </a:r>
          </a:p>
        </p:txBody>
      </p:sp>
      <p:pic>
        <p:nvPicPr>
          <p:cNvPr id="13" name="Picture 12">
            <a:extLst>
              <a:ext uri="{FF2B5EF4-FFF2-40B4-BE49-F238E27FC236}">
                <a16:creationId xmlns:a16="http://schemas.microsoft.com/office/drawing/2014/main" id="{B6B78440-9A58-954C-B073-7D340382E001}"/>
              </a:ext>
            </a:extLst>
          </p:cNvPr>
          <p:cNvPicPr>
            <a:picLocks noChangeAspect="1"/>
          </p:cNvPicPr>
          <p:nvPr/>
        </p:nvPicPr>
        <p:blipFill>
          <a:blip r:embed="rId5"/>
          <a:stretch>
            <a:fillRect/>
          </a:stretch>
        </p:blipFill>
        <p:spPr>
          <a:xfrm>
            <a:off x="8081360" y="1190614"/>
            <a:ext cx="3967352" cy="1770868"/>
          </a:xfrm>
          <a:prstGeom prst="rect">
            <a:avLst/>
          </a:prstGeom>
        </p:spPr>
      </p:pic>
      <p:pic>
        <p:nvPicPr>
          <p:cNvPr id="15" name="Picture 14">
            <a:extLst>
              <a:ext uri="{FF2B5EF4-FFF2-40B4-BE49-F238E27FC236}">
                <a16:creationId xmlns:a16="http://schemas.microsoft.com/office/drawing/2014/main" id="{4B62FBFF-EE5A-4049-A0F2-946FE832D630}"/>
              </a:ext>
            </a:extLst>
          </p:cNvPr>
          <p:cNvPicPr>
            <a:picLocks noChangeAspect="1"/>
          </p:cNvPicPr>
          <p:nvPr/>
        </p:nvPicPr>
        <p:blipFill>
          <a:blip r:embed="rId6"/>
          <a:stretch>
            <a:fillRect/>
          </a:stretch>
        </p:blipFill>
        <p:spPr>
          <a:xfrm>
            <a:off x="8081360" y="3505873"/>
            <a:ext cx="3934900" cy="1836287"/>
          </a:xfrm>
          <a:prstGeom prst="rect">
            <a:avLst/>
          </a:prstGeom>
        </p:spPr>
      </p:pic>
      <p:sp>
        <p:nvSpPr>
          <p:cNvPr id="16" name="TextBox 15">
            <a:extLst>
              <a:ext uri="{FF2B5EF4-FFF2-40B4-BE49-F238E27FC236}">
                <a16:creationId xmlns:a16="http://schemas.microsoft.com/office/drawing/2014/main" id="{FB919495-31A5-2140-9288-BAB78ACEBB28}"/>
              </a:ext>
            </a:extLst>
          </p:cNvPr>
          <p:cNvSpPr txBox="1"/>
          <p:nvPr/>
        </p:nvSpPr>
        <p:spPr>
          <a:xfrm>
            <a:off x="9537951" y="845311"/>
            <a:ext cx="1920667" cy="369332"/>
          </a:xfrm>
          <a:prstGeom prst="rect">
            <a:avLst/>
          </a:prstGeom>
          <a:noFill/>
        </p:spPr>
        <p:txBody>
          <a:bodyPr wrap="square" rtlCol="0">
            <a:spAutoFit/>
          </a:bodyPr>
          <a:lstStyle/>
          <a:p>
            <a:r>
              <a:rPr lang="en-US" dirty="0"/>
              <a:t>K Means (k = 4)</a:t>
            </a:r>
          </a:p>
        </p:txBody>
      </p:sp>
      <p:sp>
        <p:nvSpPr>
          <p:cNvPr id="17" name="TextBox 16">
            <a:extLst>
              <a:ext uri="{FF2B5EF4-FFF2-40B4-BE49-F238E27FC236}">
                <a16:creationId xmlns:a16="http://schemas.microsoft.com/office/drawing/2014/main" id="{7770EEFE-9FAF-8F4E-B202-20A8FC9765F1}"/>
              </a:ext>
            </a:extLst>
          </p:cNvPr>
          <p:cNvSpPr txBox="1"/>
          <p:nvPr/>
        </p:nvSpPr>
        <p:spPr>
          <a:xfrm>
            <a:off x="8302832" y="3122119"/>
            <a:ext cx="3780857" cy="369332"/>
          </a:xfrm>
          <a:prstGeom prst="rect">
            <a:avLst/>
          </a:prstGeom>
          <a:noFill/>
        </p:spPr>
        <p:txBody>
          <a:bodyPr wrap="square" rtlCol="0">
            <a:spAutoFit/>
          </a:bodyPr>
          <a:lstStyle/>
          <a:p>
            <a:r>
              <a:rPr lang="en-US" dirty="0"/>
              <a:t>DBSCAN (eps = 0.3, min_samples = 2)</a:t>
            </a:r>
          </a:p>
        </p:txBody>
      </p:sp>
      <p:sp>
        <p:nvSpPr>
          <p:cNvPr id="19" name="Rectangle 18">
            <a:extLst>
              <a:ext uri="{FF2B5EF4-FFF2-40B4-BE49-F238E27FC236}">
                <a16:creationId xmlns:a16="http://schemas.microsoft.com/office/drawing/2014/main" id="{E2D042A6-E641-DB44-BDEA-DA0FC50D7690}"/>
              </a:ext>
            </a:extLst>
          </p:cNvPr>
          <p:cNvSpPr/>
          <p:nvPr/>
        </p:nvSpPr>
        <p:spPr>
          <a:xfrm>
            <a:off x="0" y="5635819"/>
            <a:ext cx="8908356" cy="1200329"/>
          </a:xfrm>
          <a:prstGeom prst="rect">
            <a:avLst/>
          </a:prstGeom>
        </p:spPr>
        <p:txBody>
          <a:bodyPr wrap="square">
            <a:spAutoFit/>
          </a:bodyPr>
          <a:lstStyle/>
          <a:p>
            <a:r>
              <a:rPr lang="en-US" dirty="0"/>
              <a:t>Seattle and Portland seem to have similar temperature ranges yesterday</a:t>
            </a:r>
          </a:p>
          <a:p>
            <a:r>
              <a:rPr lang="en-US" dirty="0"/>
              <a:t>Boston and Philadelphia seem to have similar temperature ranges yesterday</a:t>
            </a:r>
          </a:p>
          <a:p>
            <a:r>
              <a:rPr lang="en-US" dirty="0"/>
              <a:t>San Diego and Los Angeles seem to have similar temperature ranges yesterday</a:t>
            </a:r>
          </a:p>
          <a:p>
            <a:r>
              <a:rPr lang="en-US" dirty="0"/>
              <a:t>Honolulu, Tampa, Miami, and Fort Lauderdale seem to have similar temperatures yesterday</a:t>
            </a:r>
          </a:p>
        </p:txBody>
      </p:sp>
      <p:cxnSp>
        <p:nvCxnSpPr>
          <p:cNvPr id="20" name="Straight Arrow Connector 19">
            <a:extLst>
              <a:ext uri="{FF2B5EF4-FFF2-40B4-BE49-F238E27FC236}">
                <a16:creationId xmlns:a16="http://schemas.microsoft.com/office/drawing/2014/main" id="{27833D95-0806-7B40-9675-263FD9136666}"/>
              </a:ext>
            </a:extLst>
          </p:cNvPr>
          <p:cNvCxnSpPr/>
          <p:nvPr/>
        </p:nvCxnSpPr>
        <p:spPr>
          <a:xfrm flipV="1">
            <a:off x="7795275" y="6165787"/>
            <a:ext cx="5721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DC5FFCA-A56B-CB44-8AB7-D5B1CB51C731}"/>
              </a:ext>
            </a:extLst>
          </p:cNvPr>
          <p:cNvSpPr/>
          <p:nvPr/>
        </p:nvSpPr>
        <p:spPr>
          <a:xfrm>
            <a:off x="8576604" y="5342160"/>
            <a:ext cx="3648815" cy="1477328"/>
          </a:xfrm>
          <a:prstGeom prst="rect">
            <a:avLst/>
          </a:prstGeom>
          <a:solidFill>
            <a:schemeClr val="accent4">
              <a:lumMod val="20000"/>
              <a:lumOff val="80000"/>
            </a:schemeClr>
          </a:solidFill>
        </p:spPr>
        <p:txBody>
          <a:bodyPr wrap="square">
            <a:spAutoFit/>
          </a:bodyPr>
          <a:lstStyle/>
          <a:p>
            <a:r>
              <a:rPr lang="en-US" b="1" dirty="0"/>
              <a:t>Example of a recommendation:</a:t>
            </a:r>
          </a:p>
          <a:p>
            <a:r>
              <a:rPr lang="en-US" dirty="0"/>
              <a:t>If someone trying to book a flight for immediate departure wants to visit a place with temperature ranges like Miami, suggest Honolulu</a:t>
            </a:r>
          </a:p>
        </p:txBody>
      </p:sp>
    </p:spTree>
    <p:extLst>
      <p:ext uri="{BB962C8B-B14F-4D97-AF65-F5344CB8AC3E}">
        <p14:creationId xmlns:p14="http://schemas.microsoft.com/office/powerpoint/2010/main" val="4055489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822F-3584-FE4A-BFE0-F66EB6DF708C}"/>
              </a:ext>
            </a:extLst>
          </p:cNvPr>
          <p:cNvSpPr>
            <a:spLocks noGrp="1"/>
          </p:cNvSpPr>
          <p:nvPr>
            <p:ph type="title"/>
          </p:nvPr>
        </p:nvSpPr>
        <p:spPr/>
        <p:txBody>
          <a:bodyPr/>
          <a:lstStyle/>
          <a:p>
            <a:pPr algn="ctr"/>
            <a:r>
              <a:rPr lang="en-US" dirty="0"/>
              <a:t>Results/Discussion (cont.)</a:t>
            </a:r>
          </a:p>
        </p:txBody>
      </p:sp>
      <p:pic>
        <p:nvPicPr>
          <p:cNvPr id="7" name="Picture 6">
            <a:extLst>
              <a:ext uri="{FF2B5EF4-FFF2-40B4-BE49-F238E27FC236}">
                <a16:creationId xmlns:a16="http://schemas.microsoft.com/office/drawing/2014/main" id="{0A51CE15-C7DE-874A-8265-C1FDE63107B0}"/>
              </a:ext>
            </a:extLst>
          </p:cNvPr>
          <p:cNvPicPr>
            <a:picLocks noChangeAspect="1"/>
          </p:cNvPicPr>
          <p:nvPr/>
        </p:nvPicPr>
        <p:blipFill>
          <a:blip r:embed="rId2"/>
          <a:stretch>
            <a:fillRect/>
          </a:stretch>
        </p:blipFill>
        <p:spPr>
          <a:xfrm>
            <a:off x="6432135" y="2758190"/>
            <a:ext cx="5080312" cy="2578310"/>
          </a:xfrm>
          <a:prstGeom prst="rect">
            <a:avLst/>
          </a:prstGeom>
        </p:spPr>
      </p:pic>
      <p:pic>
        <p:nvPicPr>
          <p:cNvPr id="9" name="Picture 8">
            <a:extLst>
              <a:ext uri="{FF2B5EF4-FFF2-40B4-BE49-F238E27FC236}">
                <a16:creationId xmlns:a16="http://schemas.microsoft.com/office/drawing/2014/main" id="{266429E2-1AE4-7745-8E3C-030420AFF892}"/>
              </a:ext>
            </a:extLst>
          </p:cNvPr>
          <p:cNvPicPr>
            <a:picLocks noChangeAspect="1"/>
          </p:cNvPicPr>
          <p:nvPr/>
        </p:nvPicPr>
        <p:blipFill>
          <a:blip r:embed="rId3"/>
          <a:stretch>
            <a:fillRect/>
          </a:stretch>
        </p:blipFill>
        <p:spPr>
          <a:xfrm>
            <a:off x="256186" y="2125404"/>
            <a:ext cx="5962846" cy="3211096"/>
          </a:xfrm>
          <a:prstGeom prst="rect">
            <a:avLst/>
          </a:prstGeom>
        </p:spPr>
      </p:pic>
      <p:sp>
        <p:nvSpPr>
          <p:cNvPr id="8" name="TextBox 7">
            <a:extLst>
              <a:ext uri="{FF2B5EF4-FFF2-40B4-BE49-F238E27FC236}">
                <a16:creationId xmlns:a16="http://schemas.microsoft.com/office/drawing/2014/main" id="{ACCD4B73-54AE-C847-ACA9-D0DCBF2EAA19}"/>
              </a:ext>
            </a:extLst>
          </p:cNvPr>
          <p:cNvSpPr txBox="1"/>
          <p:nvPr/>
        </p:nvSpPr>
        <p:spPr>
          <a:xfrm>
            <a:off x="7406721" y="2388858"/>
            <a:ext cx="3780857" cy="369332"/>
          </a:xfrm>
          <a:prstGeom prst="rect">
            <a:avLst/>
          </a:prstGeom>
          <a:noFill/>
        </p:spPr>
        <p:txBody>
          <a:bodyPr wrap="square" rtlCol="0">
            <a:spAutoFit/>
          </a:bodyPr>
          <a:lstStyle/>
          <a:p>
            <a:r>
              <a:rPr lang="en-US" dirty="0"/>
              <a:t>DBSCAN (eps = 21, min_samples = 4)</a:t>
            </a:r>
          </a:p>
        </p:txBody>
      </p:sp>
      <p:sp>
        <p:nvSpPr>
          <p:cNvPr id="10" name="TextBox 9">
            <a:extLst>
              <a:ext uri="{FF2B5EF4-FFF2-40B4-BE49-F238E27FC236}">
                <a16:creationId xmlns:a16="http://schemas.microsoft.com/office/drawing/2014/main" id="{03A8C86D-0DDA-574D-8A61-81174FEE312E}"/>
              </a:ext>
            </a:extLst>
          </p:cNvPr>
          <p:cNvSpPr txBox="1"/>
          <p:nvPr/>
        </p:nvSpPr>
        <p:spPr>
          <a:xfrm>
            <a:off x="2551936" y="1723380"/>
            <a:ext cx="1920667" cy="369332"/>
          </a:xfrm>
          <a:prstGeom prst="rect">
            <a:avLst/>
          </a:prstGeom>
          <a:noFill/>
        </p:spPr>
        <p:txBody>
          <a:bodyPr wrap="square" rtlCol="0">
            <a:spAutoFit/>
          </a:bodyPr>
          <a:lstStyle/>
          <a:p>
            <a:r>
              <a:rPr lang="en-US" dirty="0"/>
              <a:t>K Means (k = 6)</a:t>
            </a:r>
          </a:p>
        </p:txBody>
      </p:sp>
      <p:cxnSp>
        <p:nvCxnSpPr>
          <p:cNvPr id="6" name="Straight Arrow Connector 5">
            <a:extLst>
              <a:ext uri="{FF2B5EF4-FFF2-40B4-BE49-F238E27FC236}">
                <a16:creationId xmlns:a16="http://schemas.microsoft.com/office/drawing/2014/main" id="{C7103593-F548-BB4D-8A26-922A9E43611B}"/>
              </a:ext>
            </a:extLst>
          </p:cNvPr>
          <p:cNvCxnSpPr>
            <a:cxnSpLocks/>
          </p:cNvCxnSpPr>
          <p:nvPr/>
        </p:nvCxnSpPr>
        <p:spPr>
          <a:xfrm flipH="1">
            <a:off x="7004304" y="2125404"/>
            <a:ext cx="402417" cy="596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35407D-D737-9942-A619-973A2D821A38}"/>
              </a:ext>
            </a:extLst>
          </p:cNvPr>
          <p:cNvSpPr txBox="1"/>
          <p:nvPr/>
        </p:nvSpPr>
        <p:spPr>
          <a:xfrm>
            <a:off x="7205512" y="1769476"/>
            <a:ext cx="2359112" cy="369332"/>
          </a:xfrm>
          <a:prstGeom prst="rect">
            <a:avLst/>
          </a:prstGeom>
          <a:noFill/>
        </p:spPr>
        <p:txBody>
          <a:bodyPr wrap="square" rtlCol="0">
            <a:spAutoFit/>
          </a:bodyPr>
          <a:lstStyle/>
          <a:p>
            <a:r>
              <a:rPr lang="en-US" dirty="0"/>
              <a:t>Outliers are purple</a:t>
            </a:r>
          </a:p>
        </p:txBody>
      </p:sp>
      <p:sp>
        <p:nvSpPr>
          <p:cNvPr id="13" name="TextBox 12">
            <a:extLst>
              <a:ext uri="{FF2B5EF4-FFF2-40B4-BE49-F238E27FC236}">
                <a16:creationId xmlns:a16="http://schemas.microsoft.com/office/drawing/2014/main" id="{279EB2F6-09BE-D749-BE2B-B591E4A74660}"/>
              </a:ext>
            </a:extLst>
          </p:cNvPr>
          <p:cNvSpPr txBox="1"/>
          <p:nvPr/>
        </p:nvSpPr>
        <p:spPr>
          <a:xfrm>
            <a:off x="579974" y="5518141"/>
            <a:ext cx="5852160" cy="1200329"/>
          </a:xfrm>
          <a:prstGeom prst="rect">
            <a:avLst/>
          </a:prstGeom>
          <a:noFill/>
        </p:spPr>
        <p:txBody>
          <a:bodyPr wrap="square" rtlCol="0">
            <a:spAutoFit/>
          </a:bodyPr>
          <a:lstStyle/>
          <a:p>
            <a:r>
              <a:rPr lang="en-US" dirty="0"/>
              <a:t>Vicinity of each large airport hub from Phoenix, Los Angeles, Salt Lake City, Houston, Atlanta, Tampa, Miami, Baltimore, and  Philadelphia seem to have similar venue type frequencies </a:t>
            </a:r>
          </a:p>
        </p:txBody>
      </p:sp>
      <p:sp>
        <p:nvSpPr>
          <p:cNvPr id="14" name="TextBox 13">
            <a:extLst>
              <a:ext uri="{FF2B5EF4-FFF2-40B4-BE49-F238E27FC236}">
                <a16:creationId xmlns:a16="http://schemas.microsoft.com/office/drawing/2014/main" id="{AD686673-8D7A-E448-9030-4F5BF97E67BC}"/>
              </a:ext>
            </a:extLst>
          </p:cNvPr>
          <p:cNvSpPr txBox="1"/>
          <p:nvPr/>
        </p:nvSpPr>
        <p:spPr>
          <a:xfrm>
            <a:off x="4914037" y="1150094"/>
            <a:ext cx="3036195" cy="369332"/>
          </a:xfrm>
          <a:prstGeom prst="rect">
            <a:avLst/>
          </a:prstGeom>
          <a:noFill/>
        </p:spPr>
        <p:txBody>
          <a:bodyPr wrap="square" rtlCol="0">
            <a:spAutoFit/>
          </a:bodyPr>
          <a:lstStyle/>
          <a:p>
            <a:r>
              <a:rPr lang="en-US" dirty="0"/>
              <a:t>Venue Type Frequency</a:t>
            </a:r>
          </a:p>
        </p:txBody>
      </p:sp>
      <p:cxnSp>
        <p:nvCxnSpPr>
          <p:cNvPr id="16" name="Straight Arrow Connector 15">
            <a:extLst>
              <a:ext uri="{FF2B5EF4-FFF2-40B4-BE49-F238E27FC236}">
                <a16:creationId xmlns:a16="http://schemas.microsoft.com/office/drawing/2014/main" id="{F1827B89-2689-FA46-9897-34351EA6B331}"/>
              </a:ext>
            </a:extLst>
          </p:cNvPr>
          <p:cNvCxnSpPr>
            <a:stCxn id="13" idx="3"/>
          </p:cNvCxnSpPr>
          <p:nvPr/>
        </p:nvCxnSpPr>
        <p:spPr>
          <a:xfrm flipV="1">
            <a:off x="6432134" y="6118305"/>
            <a:ext cx="5721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4A999F-B285-9444-8050-0DAE6BBC888F}"/>
              </a:ext>
            </a:extLst>
          </p:cNvPr>
          <p:cNvSpPr txBox="1"/>
          <p:nvPr/>
        </p:nvSpPr>
        <p:spPr>
          <a:xfrm>
            <a:off x="7071380" y="5373093"/>
            <a:ext cx="4986488" cy="1477328"/>
          </a:xfrm>
          <a:prstGeom prst="rect">
            <a:avLst/>
          </a:prstGeom>
          <a:solidFill>
            <a:schemeClr val="accent4">
              <a:lumMod val="20000"/>
              <a:lumOff val="80000"/>
            </a:schemeClr>
          </a:solidFill>
        </p:spPr>
        <p:txBody>
          <a:bodyPr wrap="square" rtlCol="0">
            <a:spAutoFit/>
          </a:bodyPr>
          <a:lstStyle/>
          <a:p>
            <a:r>
              <a:rPr lang="en-US" b="1" dirty="0"/>
              <a:t>Example of a recommendation:</a:t>
            </a:r>
          </a:p>
          <a:p>
            <a:r>
              <a:rPr lang="en-US" dirty="0"/>
              <a:t>If someone wants to visit Miami just because they liked the type of venues around, consider suggesting Phoenix (assuming they don’t care about other factors)</a:t>
            </a:r>
          </a:p>
        </p:txBody>
      </p:sp>
    </p:spTree>
    <p:extLst>
      <p:ext uri="{BB962C8B-B14F-4D97-AF65-F5344CB8AC3E}">
        <p14:creationId xmlns:p14="http://schemas.microsoft.com/office/powerpoint/2010/main" val="3165148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A6A9-8AC0-9B48-8C10-C227D70995AF}"/>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C75C6866-5CE2-1C45-84EA-59E289999DB3}"/>
              </a:ext>
            </a:extLst>
          </p:cNvPr>
          <p:cNvSpPr>
            <a:spLocks noGrp="1"/>
          </p:cNvSpPr>
          <p:nvPr>
            <p:ph idx="1"/>
          </p:nvPr>
        </p:nvSpPr>
        <p:spPr/>
        <p:txBody>
          <a:bodyPr/>
          <a:lstStyle/>
          <a:p>
            <a:r>
              <a:rPr lang="en-US" b="1" dirty="0"/>
              <a:t>Need to improve project </a:t>
            </a:r>
          </a:p>
          <a:p>
            <a:pPr lvl="1"/>
            <a:r>
              <a:rPr lang="en-US" dirty="0"/>
              <a:t>Try to take into account other variables such as humidity, wind speed, UV, recorded incidents of flu/cold, bus pass costs, traffic, venue frequency of big brand names (e.g. Starbucks), frequency of slang words in Venue tips, etc.</a:t>
            </a:r>
          </a:p>
          <a:p>
            <a:pPr lvl="1"/>
            <a:r>
              <a:rPr lang="en-US" dirty="0"/>
              <a:t>Maybe look at historic data (e.g. historic temperature data) and make predictions using ML (e.g. Logistic Regression). For example, predict the probability that the temperature for the day the customer plans to arrive is between X and Y degrees Fahrenheit. </a:t>
            </a:r>
          </a:p>
          <a:p>
            <a:endParaRPr lang="en-US" dirty="0"/>
          </a:p>
          <a:p>
            <a:endParaRPr lang="en-US" dirty="0"/>
          </a:p>
        </p:txBody>
      </p:sp>
    </p:spTree>
    <p:extLst>
      <p:ext uri="{BB962C8B-B14F-4D97-AF65-F5344CB8AC3E}">
        <p14:creationId xmlns:p14="http://schemas.microsoft.com/office/powerpoint/2010/main" val="2194192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485</Words>
  <Application>Microsoft Macintosh PowerPoint</Application>
  <PresentationFormat>Widescreen</PresentationFormat>
  <Paragraphs>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Analyzing destinations by gas price, temperature, or venue type frequency</vt:lpstr>
      <vt:lpstr>Why?</vt:lpstr>
      <vt:lpstr>Sources of Data</vt:lpstr>
      <vt:lpstr>Main Methodology</vt:lpstr>
      <vt:lpstr>Results/Discussion</vt:lpstr>
      <vt:lpstr>Results/Discussion (cont.)</vt:lpstr>
      <vt:lpstr>Results/Discussion (cont.)</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destinations by gas price, temperature, or venue type frequency</dc:title>
  <dc:creator>Andrew Samarakone</dc:creator>
  <cp:lastModifiedBy>Andrew Samarakone</cp:lastModifiedBy>
  <cp:revision>14</cp:revision>
  <dcterms:created xsi:type="dcterms:W3CDTF">2018-10-22T21:42:10Z</dcterms:created>
  <dcterms:modified xsi:type="dcterms:W3CDTF">2018-10-23T00:01:59Z</dcterms:modified>
</cp:coreProperties>
</file>